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6" r:id="rId3"/>
    <p:sldId id="259" r:id="rId4"/>
    <p:sldId id="261" r:id="rId5"/>
    <p:sldId id="271" r:id="rId6"/>
    <p:sldId id="296" r:id="rId7"/>
    <p:sldId id="302" r:id="rId8"/>
    <p:sldId id="265" r:id="rId9"/>
    <p:sldId id="299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C9C0E-C297-4E22-8A5D-D698D3147DE4}" type="datetimeFigureOut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CF887-5ABE-466A-8A81-1105DFF25CF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CF887-5ABE-466A-8A81-1105DFF25CFA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0BDD15-38DD-46C4-A6A6-2DB1354D999E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3373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8DE6B-0B7F-4936-8CA9-3BC53912BE51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9520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899E5-696A-4FC2-A85A-C67A47EFD3C1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7969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616B0-9D2B-4698-A0D1-03A3FE41ED77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3634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53B45-A93D-4122-B5C9-C2A3A6D485EA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8633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A9DB65-6AEB-4A73-AD0F-165D3D90D44C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56260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3FC521-38AF-4F2D-AF1D-8F16DA7F3079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3546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90B66-B457-4663-8C4A-5224FA8E66ED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25774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s-CL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7C7ABE-8FF5-473C-A3C1-8D5E12AF44CA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1102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E8BCDF-6A68-425C-9285-5E4860072ED3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792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214270-3D88-4BCF-9FD2-46DF9705BDBD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10656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CL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3FE61-91EF-40F7-8D9B-9A68AC5C6F77}" type="datetime1">
              <a:rPr lang="es-ES" smtClean="0"/>
              <a:pPr/>
              <a:t>17/10/2012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7022-5533-41F1-873A-A25523669E25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de.minagri.gob.cl/ws/index.php/testwebservic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01/XMLSchema-instance" TargetMode="External"/><Relationship Id="rId2" Type="http://schemas.openxmlformats.org/officeDocument/2006/relationships/hyperlink" Target="http://www.w3.org/2001/XMLSchema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chemas.xmlsoap.org/soap/encodin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55576" y="198884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INFRAESTRUCTURA DE DATOS ESPACIALES</a:t>
            </a:r>
          </a:p>
          <a:p>
            <a:pPr algn="ctr"/>
            <a:r>
              <a:rPr lang="es-ES" sz="3200" b="1" dirty="0" smtClean="0"/>
              <a:t>IDE - MINAGRI</a:t>
            </a:r>
            <a:endParaRPr lang="es-ES" sz="3200" dirty="0" smtClean="0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827584" y="3404592"/>
            <a:ext cx="7704856" cy="1752600"/>
          </a:xfrm>
        </p:spPr>
        <p:txBody>
          <a:bodyPr/>
          <a:lstStyle/>
          <a:p>
            <a:r>
              <a:rPr lang="es-ES" b="1" dirty="0" smtClean="0"/>
              <a:t>Web Service de Geovalidación</a:t>
            </a:r>
          </a:p>
          <a:p>
            <a:r>
              <a:rPr lang="es-ES" b="1" dirty="0" smtClean="0"/>
              <a:t>Versión 1.0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09247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4797152"/>
            <a:ext cx="3312368" cy="1944216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440582" y="11663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/>
              <a:t>¿Qué es </a:t>
            </a:r>
            <a:r>
              <a:rPr lang="es-ES" sz="2800" b="1" dirty="0" smtClean="0"/>
              <a:t>un Web Service?</a:t>
            </a:r>
            <a:endParaRPr lang="es-ES" sz="2800" b="1" dirty="0" smtClean="0"/>
          </a:p>
        </p:txBody>
      </p:sp>
      <p:sp>
        <p:nvSpPr>
          <p:cNvPr id="25" name="2 Marcador de contenido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345638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" sz="2600" dirty="0" smtClean="0"/>
              <a:t>Un </a:t>
            </a:r>
            <a:r>
              <a:rPr lang="es-ES" sz="2600" b="1" dirty="0" smtClean="0"/>
              <a:t>servicio web</a:t>
            </a:r>
            <a:r>
              <a:rPr lang="es-ES" sz="2600" dirty="0" smtClean="0"/>
              <a:t> </a:t>
            </a:r>
            <a:r>
              <a:rPr lang="es-ES" sz="2600" dirty="0" smtClean="0"/>
              <a:t>(</a:t>
            </a:r>
            <a:r>
              <a:rPr lang="es-ES" sz="2600" i="1" dirty="0" smtClean="0"/>
              <a:t>Web </a:t>
            </a:r>
            <a:r>
              <a:rPr lang="es-ES" sz="2600" i="1" dirty="0" smtClean="0"/>
              <a:t>service</a:t>
            </a:r>
            <a:r>
              <a:rPr lang="es-ES" sz="2600" dirty="0" smtClean="0"/>
              <a:t>) es una tecnología </a:t>
            </a:r>
            <a:r>
              <a:rPr lang="es-ES" sz="2600" dirty="0" smtClean="0"/>
              <a:t>que utiliza un </a:t>
            </a:r>
          </a:p>
          <a:p>
            <a:pPr algn="just">
              <a:buNone/>
            </a:pPr>
            <a:r>
              <a:rPr lang="es-ES" sz="2600" dirty="0" smtClean="0"/>
              <a:t>conjunto </a:t>
            </a:r>
            <a:r>
              <a:rPr lang="es-ES" sz="2600" dirty="0" smtClean="0"/>
              <a:t>de protocolos y estándares que </a:t>
            </a:r>
            <a:r>
              <a:rPr lang="es-ES" sz="2600" dirty="0" smtClean="0"/>
              <a:t>sirven para</a:t>
            </a:r>
          </a:p>
          <a:p>
            <a:pPr algn="just">
              <a:buNone/>
            </a:pPr>
            <a:r>
              <a:rPr lang="es-ES" sz="2600" dirty="0" smtClean="0"/>
              <a:t>intercambiar </a:t>
            </a:r>
            <a:r>
              <a:rPr lang="es-ES" sz="2600" dirty="0" smtClean="0"/>
              <a:t>datos entre aplicaciones. </a:t>
            </a:r>
            <a:r>
              <a:rPr lang="es-ES" sz="2600" dirty="0" smtClean="0"/>
              <a:t>Distintas aplicaciones </a:t>
            </a:r>
          </a:p>
          <a:p>
            <a:pPr algn="just">
              <a:buNone/>
            </a:pPr>
            <a:r>
              <a:rPr lang="es-ES" sz="2600" dirty="0" smtClean="0"/>
              <a:t>de </a:t>
            </a:r>
            <a:r>
              <a:rPr lang="es-ES" sz="2600" dirty="0" smtClean="0"/>
              <a:t>software desarrolladas en lenguajes de </a:t>
            </a:r>
            <a:r>
              <a:rPr lang="es-ES" sz="2600" dirty="0" smtClean="0"/>
              <a:t>programación </a:t>
            </a:r>
          </a:p>
          <a:p>
            <a:pPr algn="just">
              <a:buNone/>
            </a:pPr>
            <a:r>
              <a:rPr lang="es-ES" sz="2600" dirty="0" smtClean="0"/>
              <a:t>diferentes</a:t>
            </a:r>
            <a:r>
              <a:rPr lang="es-ES" sz="2600" dirty="0" smtClean="0"/>
              <a:t>, y ejecutadas sobre cualquier </a:t>
            </a:r>
            <a:r>
              <a:rPr lang="es-ES" sz="2600" dirty="0" smtClean="0"/>
              <a:t>plataforma</a:t>
            </a:r>
            <a:r>
              <a:rPr lang="es-ES" sz="2600" dirty="0" smtClean="0"/>
              <a:t>, pueden </a:t>
            </a:r>
            <a:endParaRPr lang="es-ES" sz="2600" dirty="0" smtClean="0"/>
          </a:p>
          <a:p>
            <a:pPr algn="just">
              <a:buNone/>
            </a:pPr>
            <a:r>
              <a:rPr lang="es-ES" sz="2600" dirty="0" smtClean="0"/>
              <a:t>utilizar </a:t>
            </a:r>
            <a:r>
              <a:rPr lang="es-ES" sz="2600" dirty="0" smtClean="0"/>
              <a:t>los servicios web para </a:t>
            </a:r>
            <a:r>
              <a:rPr lang="es-ES" sz="2600" dirty="0" smtClean="0"/>
              <a:t>intercambiar </a:t>
            </a:r>
            <a:r>
              <a:rPr lang="es-ES" sz="2600" dirty="0" smtClean="0"/>
              <a:t>datos en redes </a:t>
            </a:r>
            <a:r>
              <a:rPr lang="es-ES" sz="2600" dirty="0" smtClean="0"/>
              <a:t>de </a:t>
            </a:r>
          </a:p>
          <a:p>
            <a:pPr algn="just">
              <a:buNone/>
            </a:pPr>
            <a:r>
              <a:rPr lang="es-ES" sz="2600" dirty="0" smtClean="0"/>
              <a:t>ordenadores</a:t>
            </a:r>
            <a:r>
              <a:rPr lang="es-ES" sz="2600" dirty="0" smtClean="0"/>
              <a:t> como Internet. </a:t>
            </a:r>
            <a:endParaRPr lang="es-ES" sz="2600" dirty="0"/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996184"/>
            <a:ext cx="1982020" cy="145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395536" y="5473154"/>
            <a:ext cx="2304256" cy="6921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Ventajas   </a:t>
            </a:r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059832" y="5373216"/>
            <a:ext cx="1080120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Interoperabilidad</a:t>
            </a:r>
          </a:p>
          <a:p>
            <a:endParaRPr lang="es-ES" sz="1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Modularidad</a:t>
            </a:r>
          </a:p>
          <a:p>
            <a:endParaRPr lang="es-ES" sz="1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Estándares abiertos</a:t>
            </a:r>
          </a:p>
          <a:p>
            <a:endParaRPr lang="es-ES" sz="1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Seguridad y Control</a:t>
            </a:r>
          </a:p>
        </p:txBody>
      </p:sp>
    </p:spTree>
    <p:extLst>
      <p:ext uri="{BB962C8B-B14F-4D97-AF65-F5344CB8AC3E}">
        <p14:creationId xmlns:p14="http://schemas.microsoft.com/office/powerpoint/2010/main" xmlns="" val="4800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0"/>
          <p:cNvSpPr>
            <a:spLocks noChangeArrowheads="1"/>
          </p:cNvSpPr>
          <p:nvPr/>
        </p:nvSpPr>
        <p:spPr bwMode="auto">
          <a:xfrm>
            <a:off x="1403648" y="4345359"/>
            <a:ext cx="1728192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s-ES_tradnl" dirty="0"/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1547664" y="4459758"/>
            <a:ext cx="14989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_tradnl" sz="2400" b="1" dirty="0" smtClean="0"/>
              <a:t>Aplicación</a:t>
            </a:r>
            <a:endParaRPr lang="es-ES_tradnl" dirty="0"/>
          </a:p>
        </p:txBody>
      </p:sp>
      <p:sp>
        <p:nvSpPr>
          <p:cNvPr id="37" name="1 Título"/>
          <p:cNvSpPr txBox="1">
            <a:spLocks/>
          </p:cNvSpPr>
          <p:nvPr/>
        </p:nvSpPr>
        <p:spPr>
          <a:xfrm>
            <a:off x="1440582" y="11663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>
              <a:spcBef>
                <a:spcPct val="0"/>
              </a:spcBef>
            </a:pPr>
            <a:r>
              <a:rPr lang="es-ES" sz="2800" b="1" dirty="0" smtClean="0"/>
              <a:t>Web Service de Geovalidación</a:t>
            </a:r>
            <a:endParaRPr lang="es-ES" sz="2800" b="1" dirty="0" smtClean="0"/>
          </a:p>
        </p:txBody>
      </p:sp>
      <p:sp>
        <p:nvSpPr>
          <p:cNvPr id="40" name="2 Marcador de contenido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237626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CL" sz="2600" dirty="0" smtClean="0"/>
              <a:t>Realiza </a:t>
            </a:r>
            <a:r>
              <a:rPr lang="es-CL" sz="2600" dirty="0" smtClean="0"/>
              <a:t>una validación de un punto geográfico dado </a:t>
            </a:r>
            <a:r>
              <a:rPr lang="es-CL" sz="2600" dirty="0" smtClean="0"/>
              <a:t>en una </a:t>
            </a:r>
          </a:p>
          <a:p>
            <a:pPr algn="just">
              <a:buNone/>
            </a:pPr>
            <a:r>
              <a:rPr lang="es-CL" sz="2600" dirty="0" smtClean="0"/>
              <a:t>cartografía </a:t>
            </a:r>
            <a:r>
              <a:rPr lang="es-CL" sz="2600" dirty="0" smtClean="0"/>
              <a:t>base. La validación que se realiza es </a:t>
            </a:r>
            <a:r>
              <a:rPr lang="es-CL" sz="2600" dirty="0" smtClean="0"/>
              <a:t>verificar </a:t>
            </a:r>
          </a:p>
          <a:p>
            <a:pPr algn="just">
              <a:buNone/>
            </a:pPr>
            <a:r>
              <a:rPr lang="es-CL" sz="2600" dirty="0" smtClean="0"/>
              <a:t>primero </a:t>
            </a:r>
            <a:r>
              <a:rPr lang="es-CL" sz="2600" dirty="0" smtClean="0"/>
              <a:t>si el punto es sintácticamente correcto, </a:t>
            </a:r>
            <a:r>
              <a:rPr lang="es-CL" sz="2600" dirty="0" smtClean="0"/>
              <a:t>para </a:t>
            </a:r>
            <a:r>
              <a:rPr lang="es-CL" sz="2600" dirty="0" smtClean="0"/>
              <a:t>luego </a:t>
            </a:r>
            <a:endParaRPr lang="es-CL" sz="2600" dirty="0" smtClean="0"/>
          </a:p>
          <a:p>
            <a:pPr algn="just">
              <a:buNone/>
            </a:pPr>
            <a:r>
              <a:rPr lang="es-CL" sz="2600" dirty="0" smtClean="0"/>
              <a:t>calcular </a:t>
            </a:r>
            <a:r>
              <a:rPr lang="es-CL" sz="2600" dirty="0" smtClean="0"/>
              <a:t>si geográficamente se encuentra </a:t>
            </a:r>
            <a:r>
              <a:rPr lang="es-CL" sz="2600" dirty="0" smtClean="0"/>
              <a:t>circunscrito </a:t>
            </a:r>
            <a:r>
              <a:rPr lang="es-CL" sz="2600" dirty="0" smtClean="0"/>
              <a:t>en un </a:t>
            </a:r>
            <a:endParaRPr lang="es-CL" sz="2600" dirty="0" smtClean="0"/>
          </a:p>
          <a:p>
            <a:pPr algn="just">
              <a:buNone/>
            </a:pPr>
            <a:r>
              <a:rPr lang="es-CL" sz="2600" dirty="0" smtClean="0"/>
              <a:t>contorno </a:t>
            </a:r>
            <a:r>
              <a:rPr lang="es-CL" sz="2600" dirty="0" smtClean="0"/>
              <a:t>dado.</a:t>
            </a:r>
            <a:r>
              <a:rPr lang="es-ES" sz="2600" dirty="0" smtClean="0"/>
              <a:t> </a:t>
            </a:r>
            <a:endParaRPr lang="es-ES" sz="2600" dirty="0"/>
          </a:p>
        </p:txBody>
      </p:sp>
      <p:sp>
        <p:nvSpPr>
          <p:cNvPr id="43" name="Rectangle 80"/>
          <p:cNvSpPr>
            <a:spLocks noChangeArrowheads="1"/>
          </p:cNvSpPr>
          <p:nvPr/>
        </p:nvSpPr>
        <p:spPr bwMode="auto">
          <a:xfrm>
            <a:off x="5692158" y="4345359"/>
            <a:ext cx="1728192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s-ES_tradnl" dirty="0"/>
          </a:p>
        </p:txBody>
      </p:sp>
      <p:sp>
        <p:nvSpPr>
          <p:cNvPr id="42" name="Text Box 81"/>
          <p:cNvSpPr txBox="1">
            <a:spLocks noChangeArrowheads="1"/>
          </p:cNvSpPr>
          <p:nvPr/>
        </p:nvSpPr>
        <p:spPr bwMode="auto">
          <a:xfrm>
            <a:off x="5692158" y="4417367"/>
            <a:ext cx="1760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_tradnl" sz="2400" b="1" dirty="0" smtClean="0"/>
              <a:t>Web Service</a:t>
            </a:r>
            <a:endParaRPr lang="es-ES_tradnl" dirty="0"/>
          </a:p>
        </p:txBody>
      </p:sp>
      <p:sp>
        <p:nvSpPr>
          <p:cNvPr id="46" name="Text Box 81"/>
          <p:cNvSpPr txBox="1">
            <a:spLocks noChangeArrowheads="1"/>
          </p:cNvSpPr>
          <p:nvPr/>
        </p:nvSpPr>
        <p:spPr bwMode="auto">
          <a:xfrm>
            <a:off x="3573661" y="4201343"/>
            <a:ext cx="17184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_tradnl" sz="1400" b="1" dirty="0" smtClean="0"/>
              <a:t>Envío de parámetros</a:t>
            </a:r>
            <a:endParaRPr lang="es-ES_tradnl" sz="1400" dirty="0"/>
          </a:p>
        </p:txBody>
      </p:sp>
      <p:sp>
        <p:nvSpPr>
          <p:cNvPr id="47" name="Text Box 81"/>
          <p:cNvSpPr txBox="1">
            <a:spLocks noChangeArrowheads="1"/>
          </p:cNvSpPr>
          <p:nvPr/>
        </p:nvSpPr>
        <p:spPr bwMode="auto">
          <a:xfrm>
            <a:off x="3635896" y="4921423"/>
            <a:ext cx="15838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_tradnl" sz="1400" b="1" dirty="0" smtClean="0"/>
              <a:t>Envío de respuesta</a:t>
            </a:r>
            <a:endParaRPr lang="es-ES_tradnl" sz="1400" dirty="0"/>
          </a:p>
        </p:txBody>
      </p:sp>
      <p:sp>
        <p:nvSpPr>
          <p:cNvPr id="48" name="47 Flecha derecha"/>
          <p:cNvSpPr/>
          <p:nvPr/>
        </p:nvSpPr>
        <p:spPr>
          <a:xfrm>
            <a:off x="3275856" y="4489375"/>
            <a:ext cx="23042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48 Flecha derecha"/>
          <p:cNvSpPr/>
          <p:nvPr/>
        </p:nvSpPr>
        <p:spPr>
          <a:xfrm rot="10800000">
            <a:off x="3275856" y="4777407"/>
            <a:ext cx="23042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0" name="1 Título"/>
          <p:cNvSpPr txBox="1">
            <a:spLocks/>
          </p:cNvSpPr>
          <p:nvPr/>
        </p:nvSpPr>
        <p:spPr>
          <a:xfrm>
            <a:off x="2106962" y="5689178"/>
            <a:ext cx="2304256" cy="6921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Resultado   </a:t>
            </a:r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</a:t>
            </a:r>
          </a:p>
        </p:txBody>
      </p:sp>
      <p:pic>
        <p:nvPicPr>
          <p:cNvPr id="51" name="50 Imagen" descr="xm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32163">
            <a:off x="4505927" y="5595175"/>
            <a:ext cx="991863" cy="991863"/>
          </a:xfrm>
          <a:prstGeom prst="rect">
            <a:avLst/>
          </a:prstGeom>
        </p:spPr>
      </p:pic>
      <p:sp>
        <p:nvSpPr>
          <p:cNvPr id="52" name="1 Título"/>
          <p:cNvSpPr txBox="1">
            <a:spLocks/>
          </p:cNvSpPr>
          <p:nvPr/>
        </p:nvSpPr>
        <p:spPr>
          <a:xfrm>
            <a:off x="323528" y="3456930"/>
            <a:ext cx="1728192" cy="6921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Llamada =</a:t>
            </a:r>
            <a:endParaRPr lang="es-ES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53 Corchetes"/>
          <p:cNvSpPr/>
          <p:nvPr/>
        </p:nvSpPr>
        <p:spPr>
          <a:xfrm>
            <a:off x="1979712" y="3573016"/>
            <a:ext cx="6696744" cy="50405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5" name="1 Título"/>
          <p:cNvSpPr txBox="1">
            <a:spLocks/>
          </p:cNvSpPr>
          <p:nvPr/>
        </p:nvSpPr>
        <p:spPr>
          <a:xfrm>
            <a:off x="2051720" y="3645024"/>
            <a:ext cx="6552728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1800" b="1" dirty="0" smtClean="0"/>
              <a:t>http://ide.minagri.gob.cl/ws/index.php/geovalidacion/index/wsdl</a:t>
            </a:r>
            <a:endParaRPr lang="es-E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3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440582" y="11663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/>
              <a:t>Arquitectura</a:t>
            </a:r>
            <a:endParaRPr lang="es-ES" sz="2800" b="1" dirty="0" smtClean="0"/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323528" y="980729"/>
            <a:ext cx="8568952" cy="11521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600" dirty="0" smtClean="0"/>
              <a:t>Protocolo comunicación: SOAP </a:t>
            </a:r>
            <a:r>
              <a:rPr lang="es-UY" sz="2600" i="1" dirty="0" smtClean="0"/>
              <a:t>(Simple Object Access Protocol)</a:t>
            </a:r>
          </a:p>
          <a:p>
            <a:pPr>
              <a:buNone/>
            </a:pPr>
            <a:r>
              <a:rPr lang="es-ES" sz="2600" dirty="0" smtClean="0"/>
              <a:t>Lenguaje: WSDL (</a:t>
            </a:r>
            <a:r>
              <a:rPr lang="es-ES" sz="2600" i="1" dirty="0" smtClean="0"/>
              <a:t>Web Services </a:t>
            </a:r>
            <a:r>
              <a:rPr lang="es-ES" sz="2600" i="1" dirty="0" smtClean="0"/>
              <a:t>Description</a:t>
            </a:r>
            <a:r>
              <a:rPr lang="es-ES" sz="2600" i="1" dirty="0" smtClean="0"/>
              <a:t> </a:t>
            </a:r>
            <a:r>
              <a:rPr lang="es-ES" sz="2600" i="1" dirty="0" smtClean="0"/>
              <a:t>Language</a:t>
            </a:r>
            <a:r>
              <a:rPr lang="es-ES" sz="2600" dirty="0" smtClean="0"/>
              <a:t>)</a:t>
            </a:r>
          </a:p>
          <a:p>
            <a:pPr>
              <a:buNone/>
            </a:pPr>
            <a:endParaRPr lang="es-ES" sz="2800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369" name="368 Imagen" descr="mv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723322"/>
            <a:ext cx="3672408" cy="2937926"/>
          </a:xfrm>
          <a:prstGeom prst="rect">
            <a:avLst/>
          </a:prstGeom>
        </p:spPr>
      </p:pic>
      <p:sp>
        <p:nvSpPr>
          <p:cNvPr id="368" name="2 Marcador de contenido"/>
          <p:cNvSpPr txBox="1">
            <a:spLocks/>
          </p:cNvSpPr>
          <p:nvPr/>
        </p:nvSpPr>
        <p:spPr bwMode="auto">
          <a:xfrm>
            <a:off x="323528" y="2060848"/>
            <a:ext cx="8568952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Desarrollo del servicio basado en arquitectura MVC </a:t>
            </a:r>
            <a:r>
              <a:rPr kumimoji="0" lang="es-E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(Model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ES" sz="2600" i="1" noProof="0" dirty="0" smtClean="0"/>
              <a:t>View Controller</a:t>
            </a:r>
            <a:r>
              <a:rPr kumimoji="0" lang="es-E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0" name="2 Marcador de contenido"/>
          <p:cNvSpPr txBox="1">
            <a:spLocks/>
          </p:cNvSpPr>
          <p:nvPr/>
        </p:nvSpPr>
        <p:spPr bwMode="auto">
          <a:xfrm>
            <a:off x="323528" y="3140968"/>
            <a:ext cx="4464496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Tecnología: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ES" sz="2400" dirty="0" smtClean="0"/>
              <a:t>Lenguaje script PHP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Server Web Apache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ES" sz="2400" dirty="0" smtClean="0"/>
              <a:t>Codeigniter (Framework)</a:t>
            </a:r>
            <a:endParaRPr kumimoji="0" lang="es-E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NuSoap (Library)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ES" sz="2400" dirty="0" smtClean="0"/>
              <a:t>Postgresql/Postgis (Geo data base)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09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 Título"/>
          <p:cNvSpPr txBox="1">
            <a:spLocks/>
          </p:cNvSpPr>
          <p:nvPr/>
        </p:nvSpPr>
        <p:spPr>
          <a:xfrm>
            <a:off x="1440582" y="11663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 smtClean="0"/>
              <a:t>Método </a:t>
            </a:r>
            <a:r>
              <a:rPr lang="es-CL" sz="2800" b="1" dirty="0" smtClean="0"/>
              <a:t>coordenada en una </a:t>
            </a:r>
            <a:r>
              <a:rPr lang="es-CL" sz="2800" b="1" dirty="0" smtClean="0"/>
              <a:t>comuna</a:t>
            </a:r>
            <a:endParaRPr lang="es-ES" sz="2800" b="1" dirty="0" smtClean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>
          <a:xfrm>
            <a:off x="323528" y="980728"/>
            <a:ext cx="8424936" cy="2304256"/>
          </a:xfrm>
          <a:prstGeom prst="rect">
            <a:avLst/>
          </a:prstGeom>
        </p:spPr>
        <p:txBody>
          <a:bodyPr/>
          <a:lstStyle/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400" dirty="0" smtClean="0"/>
              <a:t>En esta variante, se verifica que un punto dado se </a:t>
            </a:r>
            <a:r>
              <a:rPr lang="es-CL" sz="2400" dirty="0" smtClean="0"/>
              <a:t>ubique dentro </a:t>
            </a:r>
          </a:p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400" dirty="0" smtClean="0"/>
              <a:t>de </a:t>
            </a:r>
            <a:r>
              <a:rPr lang="es-CL" sz="2400" dirty="0" smtClean="0"/>
              <a:t>una comuna especificada. Para hacer </a:t>
            </a:r>
            <a:r>
              <a:rPr lang="es-CL" sz="2400" dirty="0" smtClean="0"/>
              <a:t>esta validación</a:t>
            </a:r>
            <a:r>
              <a:rPr lang="es-CL" sz="2400" dirty="0" smtClean="0"/>
              <a:t>, </a:t>
            </a:r>
            <a:r>
              <a:rPr lang="es-CL" sz="2400" dirty="0" smtClean="0"/>
              <a:t>se </a:t>
            </a:r>
            <a:r>
              <a:rPr lang="es-CL" sz="2400" dirty="0" smtClean="0"/>
              <a:t>utiliza </a:t>
            </a:r>
            <a:endParaRPr lang="es-CL" sz="2400" dirty="0" smtClean="0"/>
          </a:p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400" dirty="0" smtClean="0"/>
              <a:t>la </a:t>
            </a:r>
            <a:r>
              <a:rPr lang="es-CL" sz="2400" dirty="0" smtClean="0"/>
              <a:t>división política administrativa (DPA) definida como </a:t>
            </a:r>
            <a:r>
              <a:rPr lang="es-CL" sz="2400" dirty="0" smtClean="0"/>
              <a:t>estándar </a:t>
            </a:r>
          </a:p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400" dirty="0" smtClean="0"/>
              <a:t>vigente </a:t>
            </a:r>
            <a:r>
              <a:rPr lang="es-CL" sz="2400" dirty="0" smtClean="0"/>
              <a:t>en ese momento. Actualmente, se está </a:t>
            </a:r>
            <a:r>
              <a:rPr lang="es-CL" sz="2400" dirty="0" smtClean="0"/>
              <a:t>utilizando </a:t>
            </a:r>
            <a:r>
              <a:rPr lang="es-CL" sz="2400" dirty="0" smtClean="0"/>
              <a:t>la DPA </a:t>
            </a:r>
            <a:endParaRPr lang="es-CL" sz="2400" dirty="0" smtClean="0"/>
          </a:p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400" dirty="0" smtClean="0"/>
              <a:t>escala </a:t>
            </a:r>
            <a:r>
              <a:rPr lang="es-CL" sz="2400" dirty="0" smtClean="0"/>
              <a:t>1:50.000 creada por ODEPA. </a:t>
            </a:r>
            <a:endParaRPr lang="es-CO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7 Imagen" descr="clientews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2197" y="3501008"/>
            <a:ext cx="3453779" cy="301649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11960" y="4437112"/>
            <a:ext cx="2304256" cy="6921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 Entrada</a:t>
            </a:r>
            <a:endParaRPr lang="es-ES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 Título"/>
          <p:cNvSpPr txBox="1">
            <a:spLocks/>
          </p:cNvSpPr>
          <p:nvPr/>
        </p:nvSpPr>
        <p:spPr>
          <a:xfrm>
            <a:off x="1440582" y="11663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/>
              <a:t>Geoprocesos</a:t>
            </a:r>
            <a:endParaRPr lang="es-ES" sz="2800" b="1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836712"/>
            <a:ext cx="8424936" cy="2016224"/>
          </a:xfrm>
          <a:prstGeom prst="rect">
            <a:avLst/>
          </a:prstGeom>
        </p:spPr>
        <p:txBody>
          <a:bodyPr/>
          <a:lstStyle/>
          <a:p>
            <a:pPr marL="342900" lvl="0" indent="-342900" algn="just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000" dirty="0" smtClean="0"/>
              <a:t>Procedimiento:</a:t>
            </a:r>
          </a:p>
          <a:p>
            <a:pPr lvl="1">
              <a:buFont typeface="Arial" pitchFamily="34" charset="0"/>
              <a:buChar char="•"/>
            </a:pPr>
            <a:r>
              <a:rPr lang="es-CL" sz="2000" dirty="0" smtClean="0"/>
              <a:t> Validación </a:t>
            </a:r>
            <a:r>
              <a:rPr lang="es-CL" sz="2000" dirty="0" smtClean="0"/>
              <a:t>de los datos ingresados.</a:t>
            </a:r>
            <a:endParaRPr lang="es-ES" sz="2000" dirty="0" smtClean="0"/>
          </a:p>
          <a:p>
            <a:pPr lvl="1">
              <a:buFont typeface="Arial" pitchFamily="34" charset="0"/>
              <a:buChar char="•"/>
            </a:pPr>
            <a:r>
              <a:rPr lang="es-CL" sz="2000" dirty="0" smtClean="0"/>
              <a:t> Conversión </a:t>
            </a:r>
            <a:r>
              <a:rPr lang="es-CL" sz="2000" dirty="0" smtClean="0"/>
              <a:t>a WSG84 si es que aplica.</a:t>
            </a:r>
            <a:endParaRPr lang="es-ES" sz="2000" dirty="0" smtClean="0"/>
          </a:p>
          <a:p>
            <a:pPr lvl="1">
              <a:buFont typeface="Arial" pitchFamily="34" charset="0"/>
              <a:buChar char="•"/>
            </a:pPr>
            <a:r>
              <a:rPr lang="es-CL" sz="2000" dirty="0" smtClean="0"/>
              <a:t> Geoproceso.</a:t>
            </a:r>
            <a:endParaRPr lang="es-ES" sz="2000" dirty="0" smtClean="0"/>
          </a:p>
          <a:p>
            <a:pPr lvl="1">
              <a:buFont typeface="Arial" pitchFamily="34" charset="0"/>
              <a:buChar char="•"/>
            </a:pPr>
            <a:r>
              <a:rPr lang="es-CL" sz="2000" dirty="0" smtClean="0"/>
              <a:t> Envío </a:t>
            </a:r>
            <a:r>
              <a:rPr lang="es-CL" sz="2000" dirty="0" smtClean="0"/>
              <a:t>de </a:t>
            </a:r>
            <a:r>
              <a:rPr lang="es-CL" sz="2000" dirty="0" smtClean="0"/>
              <a:t>respuesta.</a:t>
            </a:r>
            <a:endParaRPr lang="es-ES" sz="2000" dirty="0" smtClean="0"/>
          </a:p>
          <a:p>
            <a:r>
              <a:rPr lang="es-CL" sz="2000" dirty="0" smtClean="0"/>
              <a:t>Si alguno de esos pasos tiene un error, el proceso se interrumpe, saltando directamente a la salida, indicando el número de error</a:t>
            </a:r>
            <a:r>
              <a:rPr lang="es-CL" sz="2000" dirty="0" smtClean="0"/>
              <a:t>.</a:t>
            </a:r>
          </a:p>
          <a:p>
            <a:endParaRPr lang="es-CL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CO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5 Imagen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  </a:ext>
            </a:extLst>
          </a:blip>
          <a:srcRect/>
          <a:stretch/>
        </p:blipFill>
        <p:spPr bwMode="auto">
          <a:xfrm>
            <a:off x="1564382" y="4509120"/>
            <a:ext cx="3503770" cy="184470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grpSp>
        <p:nvGrpSpPr>
          <p:cNvPr id="49153" name="25 Grupo"/>
          <p:cNvGrpSpPr>
            <a:grpSpLocks/>
          </p:cNvGrpSpPr>
          <p:nvPr/>
        </p:nvGrpSpPr>
        <p:grpSpPr bwMode="auto">
          <a:xfrm>
            <a:off x="3868638" y="5379938"/>
            <a:ext cx="3295650" cy="641350"/>
            <a:chOff x="0" y="0"/>
            <a:chExt cx="32956" cy="6413"/>
          </a:xfrm>
        </p:grpSpPr>
        <p:sp>
          <p:nvSpPr>
            <p:cNvPr id="19" name="19 Elipse"/>
            <p:cNvSpPr>
              <a:spLocks noChangeArrowheads="1"/>
            </p:cNvSpPr>
            <p:nvPr/>
          </p:nvSpPr>
          <p:spPr bwMode="auto">
            <a:xfrm>
              <a:off x="0" y="1079"/>
              <a:ext cx="793" cy="794"/>
            </a:xfrm>
            <a:prstGeom prst="ellipse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0" name="20 Elipse"/>
            <p:cNvSpPr>
              <a:spLocks noChangeArrowheads="1"/>
            </p:cNvSpPr>
            <p:nvPr/>
          </p:nvSpPr>
          <p:spPr bwMode="auto">
            <a:xfrm>
              <a:off x="3873" y="4508"/>
              <a:ext cx="795" cy="795"/>
            </a:xfrm>
            <a:prstGeom prst="ellipse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cxnSp>
          <p:nvCxnSpPr>
            <p:cNvPr id="21" name="21 Conector recto de flecha"/>
            <p:cNvCxnSpPr>
              <a:cxnSpLocks noChangeShapeType="1"/>
            </p:cNvCxnSpPr>
            <p:nvPr/>
          </p:nvCxnSpPr>
          <p:spPr bwMode="auto">
            <a:xfrm flipH="1">
              <a:off x="1460" y="1587"/>
              <a:ext cx="18987" cy="0"/>
            </a:xfrm>
            <a:prstGeom prst="straightConnector1">
              <a:avLst/>
            </a:prstGeom>
            <a:noFill/>
            <a:ln w="9525">
              <a:solidFill>
                <a:srgbClr val="4579B8"/>
              </a:solidFill>
              <a:round/>
              <a:headEnd/>
              <a:tailEnd type="arrow" w="med" len="med"/>
            </a:ln>
          </p:spPr>
        </p:cxnSp>
        <p:cxnSp>
          <p:nvCxnSpPr>
            <p:cNvPr id="22" name="22 Conector recto de flecha"/>
            <p:cNvCxnSpPr>
              <a:cxnSpLocks noChangeShapeType="1"/>
            </p:cNvCxnSpPr>
            <p:nvPr/>
          </p:nvCxnSpPr>
          <p:spPr bwMode="auto">
            <a:xfrm flipH="1">
              <a:off x="5334" y="4889"/>
              <a:ext cx="15113" cy="0"/>
            </a:xfrm>
            <a:prstGeom prst="straightConnector1">
              <a:avLst/>
            </a:prstGeom>
            <a:noFill/>
            <a:ln w="9525">
              <a:solidFill>
                <a:srgbClr val="4579B8"/>
              </a:solidFill>
              <a:round/>
              <a:headEnd/>
              <a:tailEnd type="arrow" w="med" len="med"/>
            </a:ln>
          </p:spPr>
        </p:cxnSp>
        <p:sp>
          <p:nvSpPr>
            <p:cNvPr id="23" name="23 Cuadro de texto"/>
            <p:cNvSpPr txBox="1">
              <a:spLocks noChangeArrowheads="1"/>
            </p:cNvSpPr>
            <p:nvPr/>
          </p:nvSpPr>
          <p:spPr bwMode="auto">
            <a:xfrm>
              <a:off x="21653" y="0"/>
              <a:ext cx="11303" cy="2921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CL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Punto válido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24 Cuadro de texto"/>
            <p:cNvSpPr txBox="1">
              <a:spLocks noChangeArrowheads="1"/>
            </p:cNvSpPr>
            <p:nvPr/>
          </p:nvSpPr>
          <p:spPr bwMode="auto">
            <a:xfrm>
              <a:off x="21653" y="3492"/>
              <a:ext cx="11303" cy="2921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CL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Punto inválido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323528" y="3212976"/>
            <a:ext cx="8424936" cy="1224136"/>
          </a:xfrm>
          <a:prstGeom prst="rect">
            <a:avLst/>
          </a:prstGeom>
        </p:spPr>
        <p:txBody>
          <a:bodyPr/>
          <a:lstStyle/>
          <a:p>
            <a:pPr marL="342900" lvl="0" indent="-342900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000" b="1" dirty="0" smtClean="0"/>
              <a:t>Geoproceso </a:t>
            </a:r>
            <a:r>
              <a:rPr lang="es-CL" sz="2000" b="1" dirty="0" smtClean="0"/>
              <a:t>básico</a:t>
            </a:r>
            <a:r>
              <a:rPr lang="es-CL" sz="2000" dirty="0" smtClean="0"/>
              <a:t>: En </a:t>
            </a:r>
            <a:r>
              <a:rPr lang="es-CL" sz="2000" dirty="0" smtClean="0"/>
              <a:t>esta etapa, se procede a realizar la intersección entre el </a:t>
            </a:r>
            <a:endParaRPr lang="es-CL" sz="2000" dirty="0" smtClean="0"/>
          </a:p>
          <a:p>
            <a:pPr marL="342900" lvl="0" indent="-342900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000" dirty="0" smtClean="0"/>
              <a:t>polígono </a:t>
            </a:r>
            <a:r>
              <a:rPr lang="es-CL" sz="2000" dirty="0" smtClean="0"/>
              <a:t>de </a:t>
            </a:r>
            <a:r>
              <a:rPr lang="es-CL" sz="2000" dirty="0" smtClean="0"/>
              <a:t>la comuna </a:t>
            </a:r>
            <a:r>
              <a:rPr lang="es-CL" sz="2000" dirty="0" smtClean="0"/>
              <a:t>elegida y el punto indicado, de manera de saber si el </a:t>
            </a:r>
            <a:endParaRPr lang="es-CL" sz="2000" dirty="0" smtClean="0"/>
          </a:p>
          <a:p>
            <a:pPr marL="342900" lvl="0" indent="-342900" fontAlgn="base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s-CL" sz="2000" dirty="0" smtClean="0"/>
              <a:t>punto </a:t>
            </a:r>
            <a:r>
              <a:rPr lang="es-CL" sz="2000" dirty="0" smtClean="0"/>
              <a:t>está dentro o no.</a:t>
            </a:r>
            <a:endParaRPr lang="es-ES" sz="2000" dirty="0" smtClean="0"/>
          </a:p>
          <a:p>
            <a:endParaRPr lang="es-CO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 Título"/>
          <p:cNvSpPr txBox="1">
            <a:spLocks/>
          </p:cNvSpPr>
          <p:nvPr/>
        </p:nvSpPr>
        <p:spPr>
          <a:xfrm>
            <a:off x="1440582" y="144562"/>
            <a:ext cx="6227762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/>
              <a:t>Salidas</a:t>
            </a:r>
            <a:endParaRPr lang="es-ES" sz="2800" b="1" dirty="0" smtClean="0"/>
          </a:p>
        </p:txBody>
      </p:sp>
      <p:sp>
        <p:nvSpPr>
          <p:cNvPr id="6" name="5 Rectángulo"/>
          <p:cNvSpPr/>
          <p:nvPr/>
        </p:nvSpPr>
        <p:spPr>
          <a:xfrm>
            <a:off x="899592" y="980728"/>
            <a:ext cx="7200800" cy="5544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43608" y="1052736"/>
            <a:ext cx="7344816" cy="5328592"/>
          </a:xfrm>
          <a:prstGeom prst="rect">
            <a:avLst/>
          </a:prstGeom>
        </p:spPr>
        <p:txBody>
          <a:bodyPr/>
          <a:lstStyle/>
          <a:p>
            <a:r>
              <a:rPr lang="en-US" sz="1400" dirty="0" smtClean="0"/>
              <a:t>&lt;?xml version = "1.0" encoding = "ISO-8859-1" ?&gt;</a:t>
            </a:r>
            <a:endParaRPr lang="es-ES" sz="1400" dirty="0" smtClean="0"/>
          </a:p>
          <a:p>
            <a:r>
              <a:rPr lang="en-US" sz="1400" dirty="0" smtClean="0"/>
              <a:t>&lt;SOAP-ENV:Envelope xmlns:SOAP-ENV="http://schemas.xmlsoap.org/soap/envelope/"                   xmlns:xsd=</a:t>
            </a:r>
            <a:r>
              <a:rPr lang="en-US" sz="1400" u="sng" dirty="0" smtClean="0">
                <a:hlinkClick r:id="rId2"/>
              </a:rPr>
              <a:t>http://www.w3.org/2001/XMLSchema</a:t>
            </a:r>
            <a:endParaRPr lang="es-ES" sz="1400" dirty="0" smtClean="0"/>
          </a:p>
          <a:p>
            <a:r>
              <a:rPr lang="en-US" sz="1400" dirty="0" smtClean="0"/>
              <a:t>xmlns:xsi=</a:t>
            </a:r>
            <a:r>
              <a:rPr lang="en-US" sz="1400" u="sng" dirty="0" smtClean="0">
                <a:hlinkClick r:id="rId3"/>
              </a:rPr>
              <a:t>http://www.w3.org/2001/XMLSchema-instance</a:t>
            </a:r>
            <a:endParaRPr lang="es-ES" sz="1400" dirty="0" smtClean="0"/>
          </a:p>
          <a:p>
            <a:r>
              <a:rPr lang="en-US" sz="1400" dirty="0" smtClean="0"/>
              <a:t>xmlns:SOAP-ENC=</a:t>
            </a:r>
            <a:r>
              <a:rPr lang="en-US" sz="1400" u="sng" dirty="0" smtClean="0">
                <a:hlinkClick r:id="rId4"/>
              </a:rPr>
              <a:t>http://schemas.xmlsoap.org/soap/encoding/</a:t>
            </a:r>
            <a:endParaRPr lang="es-ES" sz="1400" dirty="0" smtClean="0"/>
          </a:p>
          <a:p>
            <a:r>
              <a:rPr lang="en-US" sz="1400" dirty="0" smtClean="0"/>
              <a:t>SOAP-ENV:encodingStyle="http://schemas.xmlsoap.org/soap/encoding/"&gt;</a:t>
            </a:r>
            <a:endParaRPr lang="es-ES" sz="1400" dirty="0" smtClean="0"/>
          </a:p>
          <a:p>
            <a:r>
              <a:rPr lang="es-ES" sz="1400" dirty="0" smtClean="0"/>
              <a:t>&lt;SOAP-ENV:Body&gt;</a:t>
            </a:r>
          </a:p>
          <a:p>
            <a:r>
              <a:rPr lang="es-ES" sz="1400" dirty="0" smtClean="0"/>
              <a:t>&lt;ns1:Geovalidacion..coordenada_comunaResponse xmlns:ns1="urn:Validacion-Coordenadas"&gt;</a:t>
            </a:r>
          </a:p>
          <a:p>
            <a:r>
              <a:rPr lang="en-US" sz="1400" dirty="0" smtClean="0"/>
              <a:t>&lt;return xsi:type="SOAP-ENC:Array"</a:t>
            </a:r>
            <a:endParaRPr lang="es-ES" sz="1400" dirty="0" smtClean="0"/>
          </a:p>
          <a:p>
            <a:r>
              <a:rPr lang="en-US" sz="1400" dirty="0" smtClean="0"/>
              <a:t>SOAP-ENC:arrayType=":[1]"&gt;</a:t>
            </a:r>
            <a:endParaRPr lang="es-ES" sz="1400" dirty="0" smtClean="0"/>
          </a:p>
          <a:p>
            <a:r>
              <a:rPr lang="en-US" sz="1400" dirty="0" smtClean="0"/>
              <a:t>&lt;item xsi:type="xsd:"&gt;</a:t>
            </a:r>
            <a:endParaRPr lang="es-ES" sz="1400" dirty="0" smtClean="0"/>
          </a:p>
          <a:p>
            <a:r>
              <a:rPr lang="en-US" sz="1400" dirty="0" smtClean="0"/>
              <a:t>&lt;sVersion xsi:type="xsd:string"&gt;1.0&lt;/sVersion&gt;</a:t>
            </a:r>
            <a:endParaRPr lang="es-ES" sz="1400" dirty="0" smtClean="0"/>
          </a:p>
          <a:p>
            <a:r>
              <a:rPr lang="en-US" sz="1400" dirty="0" smtClean="0"/>
              <a:t>&lt;sFecha xsi:type="xsd:string"&gt;2012-09-13&lt;/sFecha&gt;</a:t>
            </a:r>
            <a:endParaRPr lang="es-ES" sz="1400" dirty="0" smtClean="0"/>
          </a:p>
          <a:p>
            <a:r>
              <a:rPr lang="en-US" sz="1400" dirty="0" smtClean="0"/>
              <a:t>&lt;sHora xsi:type="xsd:string"&gt;12:02:58&lt;/sHora&gt;</a:t>
            </a:r>
            <a:endParaRPr lang="es-ES" sz="1400" dirty="0" smtClean="0"/>
          </a:p>
          <a:p>
            <a:r>
              <a:rPr lang="es-ES" sz="1400" dirty="0" smtClean="0"/>
              <a:t>&lt;nCodValidacion xsi:type="xsd:int"&gt;0&lt;/nCodValidacion&gt;</a:t>
            </a:r>
          </a:p>
          <a:p>
            <a:r>
              <a:rPr lang="es-ES" sz="1400" dirty="0" smtClean="0"/>
              <a:t>&lt;sDescValidacion xsi:type="xsd:string"&gt;</a:t>
            </a:r>
            <a:r>
              <a:rPr lang="es-CL" sz="1400" dirty="0" smtClean="0"/>
              <a:t>Validación correcta</a:t>
            </a:r>
            <a:r>
              <a:rPr lang="es-ES" sz="1400" dirty="0" smtClean="0"/>
              <a:t>&lt;/sDescValidacion&gt;</a:t>
            </a:r>
          </a:p>
          <a:p>
            <a:r>
              <a:rPr lang="es-ES" sz="1400" dirty="0" smtClean="0"/>
              <a:t>&lt;sValidacionComuna xsi:type="xsd:string"&gt;</a:t>
            </a:r>
            <a:r>
              <a:rPr lang="es-CL" sz="1400" dirty="0" smtClean="0"/>
              <a:t>Verdadero</a:t>
            </a:r>
            <a:r>
              <a:rPr lang="es-ES" sz="1400" dirty="0" smtClean="0"/>
              <a:t>&lt;/sValidacionComuna&gt;</a:t>
            </a:r>
          </a:p>
          <a:p>
            <a:r>
              <a:rPr lang="es-ES" sz="1400" dirty="0" smtClean="0"/>
              <a:t>&lt;sValidacionROL xsi:type="xsd:string"&gt;Falso&lt;/sValidacionROL&gt;</a:t>
            </a:r>
          </a:p>
          <a:p>
            <a:r>
              <a:rPr lang="es-ES" sz="1400" dirty="0" smtClean="0"/>
              <a:t>&lt;sValidacionPrivado xsi:type="xsd:string"&gt;Falso&lt;/sValidacionPrivado&gt;</a:t>
            </a:r>
          </a:p>
          <a:p>
            <a:r>
              <a:rPr lang="en-US" sz="1400" dirty="0" smtClean="0"/>
              <a:t>&lt;/item&gt;</a:t>
            </a:r>
            <a:endParaRPr lang="es-ES" sz="1400" dirty="0" smtClean="0"/>
          </a:p>
          <a:p>
            <a:r>
              <a:rPr lang="en-US" sz="1400" dirty="0" smtClean="0"/>
              <a:t>&lt;/return&gt;</a:t>
            </a:r>
            <a:endParaRPr lang="es-ES" sz="1400" dirty="0" smtClean="0"/>
          </a:p>
          <a:p>
            <a:r>
              <a:rPr lang="es-ES" sz="1400" dirty="0" smtClean="0"/>
              <a:t>&lt;/ns1:Geovalidacion..coordenada_comunaResponse&gt;</a:t>
            </a:r>
          </a:p>
          <a:p>
            <a:r>
              <a:rPr lang="es-ES" sz="1400" dirty="0" smtClean="0"/>
              <a:t>&lt;/SOAP-ENV:Body&gt;</a:t>
            </a:r>
          </a:p>
          <a:p>
            <a:r>
              <a:rPr lang="en-US" sz="1400" dirty="0" smtClean="0"/>
              <a:t>&lt;/SOAP-ENV:Envelope&gt;</a:t>
            </a:r>
            <a:endParaRPr lang="es-ES" sz="1400" dirty="0" smtClean="0"/>
          </a:p>
          <a:p>
            <a:endParaRPr lang="es-CO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899592" y="116632"/>
            <a:ext cx="6840760" cy="69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200" b="1" dirty="0" smtClean="0"/>
              <a:t>Validación de coordenadas UTM WGS84 Huso 18 y 19</a:t>
            </a:r>
            <a:endParaRPr lang="es-CL" sz="2200" b="1" dirty="0"/>
          </a:p>
        </p:txBody>
      </p:sp>
      <p:pic>
        <p:nvPicPr>
          <p:cNvPr id="34" name="3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64" y="1007341"/>
            <a:ext cx="8100392" cy="5583214"/>
          </a:xfrm>
          <a:prstGeom prst="rect">
            <a:avLst/>
          </a:prstGeom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882" y="1251645"/>
            <a:ext cx="34004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35 Elipse"/>
          <p:cNvSpPr/>
          <p:nvPr/>
        </p:nvSpPr>
        <p:spPr>
          <a:xfrm>
            <a:off x="4194101" y="342366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6099" y="3436491"/>
            <a:ext cx="1714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5883" y="3678932"/>
            <a:ext cx="1714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20080"/>
            <a:ext cx="34004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1611" y="4941168"/>
            <a:ext cx="34004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79423"/>
            <a:ext cx="1714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41 CuadroTexto"/>
          <p:cNvSpPr txBox="1"/>
          <p:nvPr/>
        </p:nvSpPr>
        <p:spPr>
          <a:xfrm>
            <a:off x="1262683" y="692696"/>
            <a:ext cx="6598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dirty="0" smtClean="0"/>
              <a:t>Punto de coordenada a 50 m aproximado, de la intersección de las 3 comunas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xmlns="" val="82175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1066800"/>
            <a:ext cx="8001000" cy="4800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71600" y="2708920"/>
            <a:ext cx="7208912" cy="84016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s-MX" sz="66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GRACIAS…</a:t>
            </a:r>
            <a:endParaRPr kumimoji="0" lang="es-MX" sz="66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71600" y="1052736"/>
            <a:ext cx="7056784" cy="172819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sz="2400" dirty="0" smtClean="0">
              <a:cs typeface="Arial" charset="0"/>
            </a:endParaRPr>
          </a:p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sz="2400" dirty="0" smtClean="0">
                <a:cs typeface="Arial" charset="0"/>
              </a:rPr>
              <a:t>Equipo Técnico IDE – CIREN - MINAGRI</a:t>
            </a:r>
            <a:endParaRPr lang="es-MX" sz="2200" dirty="0" smtClean="0">
              <a:cs typeface="Arial" charset="0"/>
            </a:endParaRPr>
          </a:p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sz="2400" dirty="0" smtClean="0">
              <a:cs typeface="Arial" charset="0"/>
            </a:endParaRPr>
          </a:p>
          <a:p>
            <a:pPr marL="34290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sz="24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8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2064</TotalTime>
  <Words>496</Words>
  <Application>Microsoft Office PowerPoint</Application>
  <PresentationFormat>Presentación en pantalla (4:3)</PresentationFormat>
  <Paragraphs>94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Tema1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Barrera</dc:creator>
  <cp:lastModifiedBy>jsilva</cp:lastModifiedBy>
  <cp:revision>179</cp:revision>
  <dcterms:created xsi:type="dcterms:W3CDTF">2011-10-20T19:58:14Z</dcterms:created>
  <dcterms:modified xsi:type="dcterms:W3CDTF">2012-10-17T16:32:44Z</dcterms:modified>
</cp:coreProperties>
</file>